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3" r:id="rId4"/>
    <p:sldId id="257" r:id="rId5"/>
    <p:sldId id="258" r:id="rId6"/>
    <p:sldId id="261" r:id="rId7"/>
    <p:sldId id="259" r:id="rId8"/>
    <p:sldId id="260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99CC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5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E1DA5-DE1C-4715-B1B3-63928C69DA55}" type="datetimeFigureOut">
              <a:rPr lang="de-AT" smtClean="0"/>
              <a:t>02.06.2016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4F73-44CB-4614-9FB2-A28AF3ADAC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268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FA529-C5A1-460B-BA46-BF904EAE20BB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2F44-8237-4FE1-8158-66FD104599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Gemeindepräsentation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Machern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Franz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Haugensteiner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8991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Gemeindepräsentation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Machern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Franz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Haugensteiner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5179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51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845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0247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899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8139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7163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6756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1C692C-4F2D-45F6-A9A8-8A3A8FE2780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7233" y="6356350"/>
            <a:ext cx="36156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Erstellt</a:t>
            </a:r>
            <a:r>
              <a:rPr lang="en-US" dirty="0" smtClean="0"/>
              <a:t>: Künstle-Schönhofer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6/2/2016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81328"/>
            <a:ext cx="3615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Erstellt</a:t>
            </a:r>
            <a:r>
              <a:rPr lang="en-US" dirty="0" smtClean="0"/>
              <a:t>, 31.05.2016 Brigitte Künstle-Schönhofer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gstall.a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rlaufschlucht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18" y="3356992"/>
            <a:ext cx="4472584" cy="32395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180528" y="243316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Marktgemeinde </a:t>
            </a:r>
          </a:p>
          <a:p>
            <a:pPr algn="r"/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Purgstall an der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Erlauf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51520" y="3717032"/>
            <a:ext cx="4028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chemeClr val="bg1"/>
                </a:solidFill>
              </a:rPr>
              <a:t>Einwohner </a:t>
            </a:r>
            <a:r>
              <a:rPr lang="de-DE" i="1" dirty="0">
                <a:solidFill>
                  <a:schemeClr val="bg1"/>
                </a:solidFill>
              </a:rPr>
              <a:t>per 31.05.2016: </a:t>
            </a:r>
            <a:endParaRPr lang="de-AT" i="1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Hauptwohnsi</a:t>
            </a:r>
            <a:r>
              <a:rPr lang="de-DE" dirty="0" smtClean="0">
                <a:solidFill>
                  <a:schemeClr val="bg1"/>
                </a:solidFill>
              </a:rPr>
              <a:t>tz</a:t>
            </a:r>
            <a:r>
              <a:rPr lang="de-DE" dirty="0">
                <a:solidFill>
                  <a:schemeClr val="bg1"/>
                </a:solidFill>
              </a:rPr>
              <a:t>:  5410</a:t>
            </a:r>
            <a:endParaRPr lang="de-AT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Nebenwohnsitz:   754</a:t>
            </a:r>
            <a:endParaRPr lang="de-AT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Gesamt:            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  6164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Fläche </a:t>
            </a:r>
            <a:r>
              <a:rPr lang="de-DE" dirty="0">
                <a:solidFill>
                  <a:schemeClr val="bg1"/>
                </a:solidFill>
              </a:rPr>
              <a:t>56 km² </a:t>
            </a:r>
            <a:r>
              <a:rPr lang="de-DE" dirty="0" smtClean="0">
                <a:solidFill>
                  <a:schemeClr val="bg1"/>
                </a:solidFill>
              </a:rPr>
              <a:t>   9 </a:t>
            </a:r>
            <a:r>
              <a:rPr lang="de-DE" dirty="0" err="1" smtClean="0">
                <a:solidFill>
                  <a:schemeClr val="bg1"/>
                </a:solidFill>
              </a:rPr>
              <a:t>KG´s</a:t>
            </a:r>
            <a:r>
              <a:rPr lang="de-DE" dirty="0" smtClean="0">
                <a:solidFill>
                  <a:schemeClr val="bg1"/>
                </a:solidFill>
              </a:rPr>
              <a:t> (Ortsteile)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31" y="44718"/>
            <a:ext cx="4416365" cy="33122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32385" y="5517232"/>
            <a:ext cx="4291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 Bürgermeister Christoph </a:t>
            </a:r>
            <a:r>
              <a:rPr lang="de-DE" dirty="0" err="1">
                <a:solidFill>
                  <a:schemeClr val="bg1"/>
                </a:solidFill>
              </a:rPr>
              <a:t>Trampler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1 </a:t>
            </a:r>
            <a:r>
              <a:rPr lang="de-DE" dirty="0" err="1">
                <a:solidFill>
                  <a:schemeClr val="bg1"/>
                </a:solidFill>
              </a:rPr>
              <a:t>Vizebgm</a:t>
            </a:r>
            <a:r>
              <a:rPr lang="de-DE" dirty="0">
                <a:solidFill>
                  <a:schemeClr val="bg1"/>
                </a:solidFill>
              </a:rPr>
              <a:t>. Birgit </a:t>
            </a:r>
            <a:r>
              <a:rPr lang="de-DE" dirty="0" err="1">
                <a:solidFill>
                  <a:schemeClr val="bg1"/>
                </a:solidFill>
              </a:rPr>
              <a:t>Ressl</a:t>
            </a:r>
            <a:r>
              <a:rPr lang="de-DE" dirty="0">
                <a:solidFill>
                  <a:schemeClr val="bg1"/>
                </a:solidFill>
              </a:rPr>
              <a:t>, MBA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29 </a:t>
            </a:r>
            <a:r>
              <a:rPr lang="de-DE" dirty="0">
                <a:solidFill>
                  <a:schemeClr val="bg1"/>
                </a:solidFill>
              </a:rPr>
              <a:t>Gemeinderäte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57 </a:t>
            </a:r>
            <a:r>
              <a:rPr lang="de-DE" dirty="0">
                <a:solidFill>
                  <a:schemeClr val="bg1"/>
                </a:solidFill>
              </a:rPr>
              <a:t>Gemeindebedienstete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1"/>
            <a:ext cx="1512168" cy="16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-201655" y="24995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Marktgemeinde </a:t>
            </a:r>
          </a:p>
          <a:p>
            <a:pPr algn="r"/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Purgstall an der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Erlauf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" y="1196752"/>
            <a:ext cx="8961870" cy="517109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04" y="249954"/>
            <a:ext cx="787005" cy="835038"/>
          </a:xfrm>
          <a:prstGeom prst="rect">
            <a:avLst/>
          </a:prstGeom>
        </p:spPr>
      </p:pic>
      <p:sp>
        <p:nvSpPr>
          <p:cNvPr id="2" name="Pfeil nach rechts 1"/>
          <p:cNvSpPr/>
          <p:nvPr/>
        </p:nvSpPr>
        <p:spPr>
          <a:xfrm rot="18448634">
            <a:off x="5489582" y="3311995"/>
            <a:ext cx="122413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6680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15291" y="188640"/>
            <a:ext cx="3466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Marktgemeinde </a:t>
            </a:r>
          </a:p>
          <a:p>
            <a:pPr algn="r"/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Purgstall an der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Erlauf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1540" y="1125075"/>
            <a:ext cx="6857999" cy="459089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6238" y="1484784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>
                <a:solidFill>
                  <a:schemeClr val="bg1"/>
                </a:solidFill>
              </a:rPr>
              <a:t>Aufstrebender Wirtschaftsstandort, aber auch Wohn- (Bauplätze) und Tourismusgemeinde im Mostviertel </a:t>
            </a:r>
            <a:r>
              <a:rPr lang="de-DE" i="1" dirty="0" smtClean="0">
                <a:solidFill>
                  <a:schemeClr val="bg1"/>
                </a:solidFill>
              </a:rPr>
              <a:t>(südlich der Donau) </a:t>
            </a:r>
          </a:p>
          <a:p>
            <a:pPr lvl="0"/>
            <a:endParaRPr lang="de-DE" dirty="0">
              <a:solidFill>
                <a:schemeClr val="bg1"/>
              </a:solidFill>
            </a:endParaRPr>
          </a:p>
          <a:p>
            <a:pPr lvl="0"/>
            <a:r>
              <a:rPr lang="de-DE" dirty="0" smtClean="0">
                <a:solidFill>
                  <a:schemeClr val="bg1"/>
                </a:solidFill>
              </a:rPr>
              <a:t>Wachstum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smtClean="0">
                <a:solidFill>
                  <a:schemeClr val="bg1"/>
                </a:solidFill>
              </a:rPr>
              <a:t>      +1,98%</a:t>
            </a:r>
          </a:p>
          <a:p>
            <a:pPr lvl="0"/>
            <a:r>
              <a:rPr lang="de-DE" dirty="0" smtClean="0">
                <a:solidFill>
                  <a:schemeClr val="bg1"/>
                </a:solidFill>
              </a:rPr>
              <a:t>Unternehmen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smtClean="0">
                <a:solidFill>
                  <a:schemeClr val="bg1"/>
                </a:solidFill>
              </a:rPr>
              <a:t>    453 </a:t>
            </a:r>
            <a:endParaRPr lang="de-AT" sz="1100" dirty="0">
              <a:solidFill>
                <a:schemeClr val="bg1"/>
              </a:solidFill>
            </a:endParaRPr>
          </a:p>
          <a:p>
            <a:pPr lvl="0"/>
            <a:r>
              <a:rPr lang="de-DE" dirty="0">
                <a:solidFill>
                  <a:schemeClr val="bg1"/>
                </a:solidFill>
              </a:rPr>
              <a:t>Arbeitsplätze: </a:t>
            </a:r>
            <a:r>
              <a:rPr lang="de-DE" dirty="0" smtClean="0">
                <a:solidFill>
                  <a:schemeClr val="bg1"/>
                </a:solidFill>
              </a:rPr>
              <a:t>  2.461 Kindergartenplätze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smtClean="0">
                <a:solidFill>
                  <a:schemeClr val="bg1"/>
                </a:solidFill>
              </a:rPr>
              <a:t>&lt; 194 </a:t>
            </a:r>
          </a:p>
          <a:p>
            <a:pPr lvl="0"/>
            <a:r>
              <a:rPr lang="de-AT" dirty="0" smtClean="0">
                <a:solidFill>
                  <a:schemeClr val="bg1"/>
                </a:solidFill>
              </a:rPr>
              <a:t>2 Schulen:  &lt; 450</a:t>
            </a:r>
            <a:endParaRPr lang="de-AT" dirty="0">
              <a:solidFill>
                <a:schemeClr val="bg1"/>
              </a:solidFill>
            </a:endParaRPr>
          </a:p>
          <a:p>
            <a:pPr lvl="0"/>
            <a:endParaRPr lang="de-DE" dirty="0" smtClean="0">
              <a:solidFill>
                <a:schemeClr val="bg1"/>
              </a:solidFill>
            </a:endParaRPr>
          </a:p>
          <a:p>
            <a:pPr lvl="0"/>
            <a:r>
              <a:rPr lang="de-DE" dirty="0" smtClean="0">
                <a:solidFill>
                  <a:schemeClr val="bg1"/>
                </a:solidFill>
              </a:rPr>
              <a:t>Im Bezirksvergleich:</a:t>
            </a:r>
            <a:endParaRPr lang="de-AT" sz="1100" dirty="0">
              <a:solidFill>
                <a:schemeClr val="bg1"/>
              </a:solidFill>
            </a:endParaRPr>
          </a:p>
          <a:p>
            <a:pPr lvl="1"/>
            <a:r>
              <a:rPr lang="de-DE" dirty="0">
                <a:solidFill>
                  <a:schemeClr val="bg1"/>
                </a:solidFill>
              </a:rPr>
              <a:t>Bevölkerungsreichste Gemeinde </a:t>
            </a:r>
            <a:endParaRPr lang="de-AT" sz="1200" dirty="0">
              <a:solidFill>
                <a:schemeClr val="bg1"/>
              </a:solidFill>
            </a:endParaRP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Arbeitsplätze 3</a:t>
            </a:r>
            <a:r>
              <a:rPr lang="de-DE" dirty="0">
                <a:solidFill>
                  <a:schemeClr val="bg1"/>
                </a:solidFill>
              </a:rPr>
              <a:t>. </a:t>
            </a:r>
            <a:r>
              <a:rPr lang="de-DE" dirty="0" smtClean="0">
                <a:solidFill>
                  <a:schemeClr val="bg1"/>
                </a:solidFill>
              </a:rPr>
              <a:t>Stelle 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Kindergartenplätzen 1.Stelle</a:t>
            </a:r>
            <a:endParaRPr lang="de-AT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9552" y="2606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Offene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Verwaltung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11695" y="1225689"/>
            <a:ext cx="374441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Standesamt – Meldeamt - Bauamt – Bauhof (</a:t>
            </a:r>
            <a:r>
              <a:rPr lang="de-AT" dirty="0" smtClean="0">
                <a:solidFill>
                  <a:schemeClr val="bg1"/>
                </a:solidFill>
              </a:rPr>
              <a:t>160 </a:t>
            </a:r>
            <a:r>
              <a:rPr lang="de-AT" dirty="0">
                <a:solidFill>
                  <a:schemeClr val="bg1"/>
                </a:solidFill>
              </a:rPr>
              <a:t>km </a:t>
            </a:r>
            <a:r>
              <a:rPr lang="de-AT" dirty="0" smtClean="0">
                <a:solidFill>
                  <a:schemeClr val="bg1"/>
                </a:solidFill>
              </a:rPr>
              <a:t>Gemeindestraßen</a:t>
            </a:r>
            <a:r>
              <a:rPr lang="de-AT" dirty="0">
                <a:solidFill>
                  <a:schemeClr val="bg1"/>
                </a:solidFill>
              </a:rPr>
              <a:t>)</a:t>
            </a:r>
            <a:r>
              <a:rPr lang="de-AT" dirty="0" smtClean="0">
                <a:solidFill>
                  <a:schemeClr val="bg1"/>
                </a:solidFill>
              </a:rPr>
              <a:t> </a:t>
            </a:r>
            <a:br>
              <a:rPr lang="de-AT" dirty="0" smtClean="0">
                <a:solidFill>
                  <a:schemeClr val="bg1"/>
                </a:solidFill>
              </a:rPr>
            </a:br>
            <a:endParaRPr lang="de-AT" b="1" i="1" dirty="0" smtClean="0">
              <a:solidFill>
                <a:schemeClr val="bg1"/>
              </a:solidFill>
            </a:endParaRPr>
          </a:p>
          <a:p>
            <a:r>
              <a:rPr lang="de-AT" b="1" i="1" dirty="0" smtClean="0">
                <a:solidFill>
                  <a:schemeClr val="bg1"/>
                </a:solidFill>
              </a:rPr>
              <a:t>Überregionale Mitgliedschaften:</a:t>
            </a:r>
          </a:p>
          <a:p>
            <a:endParaRPr lang="de-AT" sz="1000" b="1" i="1" dirty="0" smtClean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NÖ </a:t>
            </a:r>
            <a:r>
              <a:rPr lang="de-AT" dirty="0">
                <a:solidFill>
                  <a:schemeClr val="bg1"/>
                </a:solidFill>
              </a:rPr>
              <a:t>Regional </a:t>
            </a:r>
            <a:r>
              <a:rPr lang="de-AT" dirty="0" smtClean="0">
                <a:solidFill>
                  <a:schemeClr val="bg1"/>
                </a:solidFill>
              </a:rPr>
              <a:t> - Stadterneuerung</a:t>
            </a:r>
            <a:endParaRPr lang="de-AT" dirty="0">
              <a:solidFill>
                <a:schemeClr val="bg1"/>
              </a:solidFill>
            </a:endParaRPr>
          </a:p>
          <a:p>
            <a:pPr lvl="0"/>
            <a:r>
              <a:rPr lang="de-AT" dirty="0">
                <a:solidFill>
                  <a:schemeClr val="bg1"/>
                </a:solidFill>
              </a:rPr>
              <a:t>LEADER Region Eisenstraße </a:t>
            </a:r>
          </a:p>
          <a:p>
            <a:pPr lvl="0"/>
            <a:r>
              <a:rPr lang="de-AT" dirty="0" smtClean="0">
                <a:solidFill>
                  <a:schemeClr val="bg1"/>
                </a:solidFill>
              </a:rPr>
              <a:t>Klimabündnisgemeinde</a:t>
            </a:r>
            <a:endParaRPr lang="de-AT" dirty="0">
              <a:solidFill>
                <a:schemeClr val="bg1"/>
              </a:solidFill>
            </a:endParaRPr>
          </a:p>
          <a:p>
            <a:pPr lvl="0"/>
            <a:r>
              <a:rPr lang="de-AT" dirty="0" smtClean="0">
                <a:solidFill>
                  <a:schemeClr val="bg1"/>
                </a:solidFill>
              </a:rPr>
              <a:t>FAIRTRADE </a:t>
            </a:r>
            <a:r>
              <a:rPr lang="de-AT" dirty="0">
                <a:solidFill>
                  <a:schemeClr val="bg1"/>
                </a:solidFill>
              </a:rPr>
              <a:t>Gemeinde</a:t>
            </a:r>
          </a:p>
          <a:p>
            <a:pPr lvl="0"/>
            <a:r>
              <a:rPr lang="de-AT" dirty="0">
                <a:solidFill>
                  <a:schemeClr val="bg1"/>
                </a:solidFill>
              </a:rPr>
              <a:t>Natur im Garten </a:t>
            </a:r>
            <a:r>
              <a:rPr lang="de-AT" dirty="0" smtClean="0">
                <a:solidFill>
                  <a:schemeClr val="bg1"/>
                </a:solidFill>
              </a:rPr>
              <a:t>Gemeinde</a:t>
            </a:r>
          </a:p>
          <a:p>
            <a:pPr lvl="0"/>
            <a:endParaRPr lang="de-AT" dirty="0">
              <a:solidFill>
                <a:schemeClr val="bg1"/>
              </a:solidFill>
            </a:endParaRPr>
          </a:p>
          <a:p>
            <a:r>
              <a:rPr lang="de-AT" b="1" i="1" dirty="0" smtClean="0">
                <a:solidFill>
                  <a:schemeClr val="bg1"/>
                </a:solidFill>
              </a:rPr>
              <a:t>Interkommunale Zusammenarbeit</a:t>
            </a:r>
          </a:p>
          <a:p>
            <a:endParaRPr lang="de-AT" sz="1000" i="1" dirty="0">
              <a:solidFill>
                <a:schemeClr val="bg1"/>
              </a:solidFill>
            </a:endParaRPr>
          </a:p>
          <a:p>
            <a:pPr lvl="0"/>
            <a:r>
              <a:rPr lang="de-AT" dirty="0" smtClean="0">
                <a:solidFill>
                  <a:schemeClr val="bg1"/>
                </a:solidFill>
              </a:rPr>
              <a:t>in Gemeindeverbänden zu bestimmten Verwaltungsaufgaben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(Müll-, Musikschul-, Wasser-/Abwasserverband, Polytechnikum Scheibbs, Schulgemeinde / Lebenshilfe Rogatsboden </a:t>
            </a:r>
            <a:r>
              <a:rPr lang="de-DE" dirty="0"/>
              <a:t> 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-3448" r="48813" b="3448"/>
          <a:stretch/>
        </p:blipFill>
        <p:spPr>
          <a:xfrm>
            <a:off x="4607496" y="-171400"/>
            <a:ext cx="4536504" cy="587791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26" y="4941168"/>
            <a:ext cx="1277888" cy="19168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85" y="4941168"/>
            <a:ext cx="2556225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47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29" y="45713"/>
            <a:ext cx="4463767" cy="681228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420490" y="1969386"/>
            <a:ext cx="39115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dirty="0" smtClean="0">
                <a:solidFill>
                  <a:schemeClr val="bg1"/>
                </a:solidFill>
              </a:rPr>
              <a:t>Museum </a:t>
            </a:r>
            <a:r>
              <a:rPr lang="de-AT" dirty="0">
                <a:solidFill>
                  <a:schemeClr val="bg1"/>
                </a:solidFill>
              </a:rPr>
              <a:t>in Ledererhaus</a:t>
            </a:r>
          </a:p>
          <a:p>
            <a:pPr lvl="0"/>
            <a:r>
              <a:rPr lang="de-AT" dirty="0" err="1">
                <a:solidFill>
                  <a:schemeClr val="bg1"/>
                </a:solidFill>
              </a:rPr>
              <a:t>Erlauftaler</a:t>
            </a:r>
            <a:r>
              <a:rPr lang="de-AT" dirty="0">
                <a:solidFill>
                  <a:schemeClr val="bg1"/>
                </a:solidFill>
              </a:rPr>
              <a:t> FF </a:t>
            </a:r>
            <a:r>
              <a:rPr lang="de-AT" dirty="0" smtClean="0">
                <a:solidFill>
                  <a:schemeClr val="bg1"/>
                </a:solidFill>
              </a:rPr>
              <a:t>Museum</a:t>
            </a:r>
          </a:p>
          <a:p>
            <a:pPr lvl="0"/>
            <a:r>
              <a:rPr lang="de-AT" dirty="0" smtClean="0">
                <a:solidFill>
                  <a:schemeClr val="bg1"/>
                </a:solidFill>
              </a:rPr>
              <a:t>Kriegsgefangenenlager Schauboden</a:t>
            </a:r>
          </a:p>
          <a:p>
            <a:r>
              <a:rPr lang="de-AT" dirty="0">
                <a:solidFill>
                  <a:schemeClr val="bg1"/>
                </a:solidFill>
              </a:rPr>
              <a:t>Sonderausstellung Egon </a:t>
            </a:r>
            <a:r>
              <a:rPr lang="de-AT" dirty="0" smtClean="0">
                <a:solidFill>
                  <a:schemeClr val="bg1"/>
                </a:solidFill>
              </a:rPr>
              <a:t>Schiele </a:t>
            </a:r>
            <a:r>
              <a:rPr lang="de-AT" sz="1400" dirty="0" smtClean="0">
                <a:solidFill>
                  <a:schemeClr val="bg1"/>
                </a:solidFill>
              </a:rPr>
              <a:t>(Expressionist 1918) </a:t>
            </a:r>
          </a:p>
          <a:p>
            <a:pPr lvl="0"/>
            <a:endParaRPr lang="de-AT" dirty="0" smtClean="0">
              <a:solidFill>
                <a:schemeClr val="bg1"/>
              </a:solidFill>
            </a:endParaRPr>
          </a:p>
          <a:p>
            <a:pPr lvl="0"/>
            <a:endParaRPr lang="de-AT" dirty="0">
              <a:solidFill>
                <a:schemeClr val="bg1"/>
              </a:solidFill>
            </a:endParaRPr>
          </a:p>
          <a:p>
            <a:pPr lvl="0"/>
            <a:r>
              <a:rPr lang="de-AT" dirty="0" smtClean="0">
                <a:solidFill>
                  <a:schemeClr val="bg1"/>
                </a:solidFill>
              </a:rPr>
              <a:t>Natura 200 Gebiete</a:t>
            </a:r>
          </a:p>
          <a:p>
            <a:pPr lvl="0"/>
            <a:r>
              <a:rPr lang="de-AT" dirty="0" err="1" smtClean="0">
                <a:solidFill>
                  <a:schemeClr val="bg1"/>
                </a:solidFill>
              </a:rPr>
              <a:t>Erlaufschluchtrevitalisierung</a:t>
            </a:r>
            <a:endParaRPr lang="de-AT" dirty="0">
              <a:solidFill>
                <a:schemeClr val="bg1"/>
              </a:solidFill>
            </a:endParaRPr>
          </a:p>
          <a:p>
            <a:pPr lvl="0"/>
            <a:r>
              <a:rPr lang="de-AT" dirty="0" smtClean="0">
                <a:solidFill>
                  <a:schemeClr val="bg1"/>
                </a:solidFill>
              </a:rPr>
              <a:t>Erdgasauto</a:t>
            </a:r>
            <a:endParaRPr lang="de-AT" dirty="0">
              <a:solidFill>
                <a:schemeClr val="bg1"/>
              </a:solidFill>
            </a:endParaRPr>
          </a:p>
          <a:p>
            <a:pPr lvl="0"/>
            <a:r>
              <a:rPr lang="de-AT" dirty="0">
                <a:solidFill>
                  <a:schemeClr val="bg1"/>
                </a:solidFill>
              </a:rPr>
              <a:t>Elektroautos Bauhof</a:t>
            </a:r>
          </a:p>
          <a:p>
            <a:pPr lvl="0"/>
            <a:r>
              <a:rPr lang="de-AT" dirty="0" smtClean="0">
                <a:solidFill>
                  <a:schemeClr val="bg1"/>
                </a:solidFill>
              </a:rPr>
              <a:t>Photovoltaikanlagen Solar &amp; LED  </a:t>
            </a:r>
            <a:r>
              <a:rPr lang="de-AT" dirty="0">
                <a:solidFill>
                  <a:schemeClr val="bg1"/>
                </a:solidFill>
              </a:rPr>
              <a:t>Straßenbeleuchtung</a:t>
            </a:r>
          </a:p>
          <a:p>
            <a:pPr lvl="0"/>
            <a:r>
              <a:rPr lang="de-AT" dirty="0" smtClean="0">
                <a:solidFill>
                  <a:schemeClr val="bg1"/>
                </a:solidFill>
              </a:rPr>
              <a:t>Solar- und Photovoltaikanlagen Hackgutfernwärmeversorgungsanlage</a:t>
            </a:r>
            <a:endParaRPr lang="de-AT" dirty="0">
              <a:solidFill>
                <a:schemeClr val="bg1"/>
              </a:solidFill>
            </a:endParaRPr>
          </a:p>
          <a:p>
            <a:pPr lvl="0"/>
            <a:r>
              <a:rPr lang="de-AT" dirty="0">
                <a:solidFill>
                  <a:schemeClr val="bg1"/>
                </a:solidFill>
              </a:rPr>
              <a:t>ÖKO-Wohnbauförderung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63" y="45020"/>
            <a:ext cx="1904668" cy="1207141"/>
          </a:xfrm>
          <a:prstGeom prst="rect">
            <a:avLst/>
          </a:prstGeom>
        </p:spPr>
      </p:pic>
      <p:sp>
        <p:nvSpPr>
          <p:cNvPr id="20" name="TextBox 25"/>
          <p:cNvSpPr txBox="1"/>
          <p:nvPr/>
        </p:nvSpPr>
        <p:spPr>
          <a:xfrm>
            <a:off x="107505" y="142348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Geschichte &amp; Umwelt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85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69" y="36513"/>
            <a:ext cx="4639151" cy="682228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3187" y="3501008"/>
            <a:ext cx="431708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Bereits vor über 1000 Jahren wurde der Name Purgstall urkundlich erwähnt</a:t>
            </a:r>
            <a:r>
              <a:rPr lang="de-AT" altLang="de-D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 Gemeinde ist seit ca. 1370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eine Marktgemeinde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Gemeindefarben: rot - weiß – </a:t>
            </a:r>
            <a:r>
              <a:rPr kumimoji="0" lang="de-DE" altLang="de-DE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gold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1603 erhielt Purgstall sein Wappen: </a:t>
            </a:r>
            <a:endParaRPr lang="de-DE" altLang="de-DE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de-DE" altLang="de-DE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Engel im Rosmarin“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50" y="1239987"/>
            <a:ext cx="1598295" cy="1922406"/>
          </a:xfrm>
          <a:prstGeom prst="rect">
            <a:avLst/>
          </a:prstGeom>
        </p:spPr>
      </p:pic>
      <p:sp>
        <p:nvSpPr>
          <p:cNvPr id="20" name="TextBox 25"/>
          <p:cNvSpPr txBox="1"/>
          <p:nvPr/>
        </p:nvSpPr>
        <p:spPr>
          <a:xfrm>
            <a:off x="273187" y="69269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Geschichte &amp; Umwelt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66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60193" y="1916832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Naturerlebnisweg </a:t>
            </a:r>
            <a:r>
              <a:rPr lang="de-AT" dirty="0" err="1" smtClean="0">
                <a:solidFill>
                  <a:schemeClr val="bg1"/>
                </a:solidFill>
              </a:rPr>
              <a:t>Erlaufschlucht</a:t>
            </a:r>
            <a:endParaRPr lang="de-AT" dirty="0">
              <a:solidFill>
                <a:schemeClr val="bg1"/>
              </a:solidFill>
            </a:endParaRPr>
          </a:p>
          <a:p>
            <a:endParaRPr lang="de-AT" dirty="0" smtClean="0">
              <a:solidFill>
                <a:schemeClr val="bg1"/>
              </a:solidFill>
            </a:endParaRPr>
          </a:p>
          <a:p>
            <a:endParaRPr lang="de-AT" dirty="0" smtClean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170 Gästebetten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Campingplatz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50 Vereine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300 Veranstaltungen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20 Gastronomiebetriebe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Bücherdorf</a:t>
            </a:r>
          </a:p>
          <a:p>
            <a:endParaRPr lang="de-AT" dirty="0" smtClean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Wandern – Fischen – Biken – Fitness – Wildbaden – Schlauchboot fahren – Mostheuriger – Bowlen – Freibad – Skaten – Schützenscheibenschießen -</a:t>
            </a:r>
          </a:p>
          <a:p>
            <a:endParaRPr lang="de-AT" dirty="0" smtClean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51" y="120238"/>
            <a:ext cx="4602249" cy="30681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7"/>
          <a:stretch/>
        </p:blipFill>
        <p:spPr>
          <a:xfrm>
            <a:off x="4530864" y="3789040"/>
            <a:ext cx="4541296" cy="284295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64920" y="332655"/>
            <a:ext cx="3270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i="1" dirty="0">
                <a:solidFill>
                  <a:srgbClr val="33CCCC"/>
                </a:solidFill>
                <a:latin typeface="Arial" pitchFamily="34" charset="0"/>
                <a:cs typeface="Arial" pitchFamily="34" charset="0"/>
              </a:rPr>
              <a:t>wild &amp; mild</a:t>
            </a:r>
          </a:p>
        </p:txBody>
      </p:sp>
    </p:spTree>
    <p:extLst>
      <p:ext uri="{BB962C8B-B14F-4D97-AF65-F5344CB8AC3E}">
        <p14:creationId xmlns:p14="http://schemas.microsoft.com/office/powerpoint/2010/main" val="29826167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21952"/>
          <a:stretch/>
        </p:blipFill>
        <p:spPr>
          <a:xfrm>
            <a:off x="3659631" y="3861048"/>
            <a:ext cx="5372092" cy="2996952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64920" y="855875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>
              <a:solidFill>
                <a:schemeClr val="bg1"/>
              </a:solidFill>
            </a:endParaRPr>
          </a:p>
          <a:p>
            <a:r>
              <a:rPr lang="de-AT" i="1" dirty="0" smtClean="0">
                <a:solidFill>
                  <a:schemeClr val="bg1"/>
                </a:solidFill>
              </a:rPr>
              <a:t>Auch das ist Purgstall</a:t>
            </a:r>
          </a:p>
          <a:p>
            <a:endParaRPr lang="de-AT" i="1" dirty="0">
              <a:solidFill>
                <a:schemeClr val="bg1"/>
              </a:solidFill>
            </a:endParaRPr>
          </a:p>
          <a:p>
            <a:r>
              <a:rPr lang="de-AT" i="1" dirty="0" smtClean="0">
                <a:solidFill>
                  <a:schemeClr val="bg1"/>
                </a:solidFill>
              </a:rPr>
              <a:t>Bodenständig </a:t>
            </a:r>
          </a:p>
          <a:p>
            <a:r>
              <a:rPr lang="de-AT" i="1" dirty="0" err="1" smtClean="0">
                <a:solidFill>
                  <a:schemeClr val="bg1"/>
                </a:solidFill>
              </a:rPr>
              <a:t>Mostviertlerisch</a:t>
            </a:r>
            <a:endParaRPr lang="de-AT" i="1" dirty="0" smtClean="0">
              <a:solidFill>
                <a:schemeClr val="bg1"/>
              </a:solidFill>
            </a:endParaRPr>
          </a:p>
          <a:p>
            <a:r>
              <a:rPr lang="de-AT" i="1" dirty="0" smtClean="0">
                <a:solidFill>
                  <a:schemeClr val="bg1"/>
                </a:solidFill>
              </a:rPr>
              <a:t>Lustig</a:t>
            </a:r>
          </a:p>
          <a:p>
            <a:r>
              <a:rPr lang="de-AT" i="1" dirty="0" smtClean="0">
                <a:solidFill>
                  <a:schemeClr val="bg1"/>
                </a:solidFill>
              </a:rPr>
              <a:t>Romantisch</a:t>
            </a:r>
          </a:p>
          <a:p>
            <a:r>
              <a:rPr lang="de-AT" i="1" dirty="0" smtClean="0">
                <a:solidFill>
                  <a:schemeClr val="bg1"/>
                </a:solidFill>
              </a:rPr>
              <a:t>Offen für alle</a:t>
            </a:r>
          </a:p>
          <a:p>
            <a:endParaRPr lang="de-AT" i="1" dirty="0" smtClean="0">
              <a:solidFill>
                <a:schemeClr val="bg1"/>
              </a:solidFill>
            </a:endParaRPr>
          </a:p>
          <a:p>
            <a:endParaRPr lang="de-AT" i="1" dirty="0" smtClean="0">
              <a:solidFill>
                <a:schemeClr val="bg1"/>
              </a:solidFill>
            </a:endParaRPr>
          </a:p>
          <a:p>
            <a:endParaRPr lang="de-AT" i="1" dirty="0" smtClean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Paul </a:t>
            </a:r>
            <a:r>
              <a:rPr lang="de-AT" dirty="0" err="1" smtClean="0">
                <a:solidFill>
                  <a:schemeClr val="bg1"/>
                </a:solidFill>
              </a:rPr>
              <a:t>Scharner</a:t>
            </a:r>
            <a:endParaRPr lang="de-AT" dirty="0" smtClean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Michaela Dorfmeister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Dominik Distelberger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Barbara </a:t>
            </a:r>
            <a:r>
              <a:rPr lang="de-AT" dirty="0" err="1" smtClean="0">
                <a:solidFill>
                  <a:schemeClr val="bg1"/>
                </a:solidFill>
              </a:rPr>
              <a:t>Schoberberger</a:t>
            </a:r>
            <a:endParaRPr lang="de-AT" dirty="0" smtClean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Robert </a:t>
            </a:r>
            <a:r>
              <a:rPr lang="de-AT" dirty="0" err="1" smtClean="0">
                <a:solidFill>
                  <a:schemeClr val="bg1"/>
                </a:solidFill>
              </a:rPr>
              <a:t>Kabas</a:t>
            </a:r>
            <a:endParaRPr lang="de-AT" dirty="0" smtClean="0">
              <a:solidFill>
                <a:schemeClr val="bg1"/>
              </a:solidFill>
            </a:endParaRPr>
          </a:p>
          <a:p>
            <a:r>
              <a:rPr lang="de-AT" dirty="0" smtClean="0">
                <a:solidFill>
                  <a:schemeClr val="bg1"/>
                </a:solidFill>
              </a:rPr>
              <a:t>Tanja Heigl (</a:t>
            </a:r>
            <a:r>
              <a:rPr lang="de-AT" dirty="0" err="1" smtClean="0">
                <a:solidFill>
                  <a:schemeClr val="bg1"/>
                </a:solidFill>
              </a:rPr>
              <a:t>Diendorfer</a:t>
            </a:r>
            <a:r>
              <a:rPr lang="de-AT" dirty="0" smtClean="0">
                <a:solidFill>
                  <a:schemeClr val="bg1"/>
                </a:solidFill>
              </a:rPr>
              <a:t>)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94" y="794"/>
            <a:ext cx="4497306" cy="3010595"/>
          </a:xfrm>
          <a:prstGeom prst="rect">
            <a:avLst/>
          </a:prstGeom>
        </p:spPr>
      </p:pic>
      <p:sp>
        <p:nvSpPr>
          <p:cNvPr id="16" name="TextBox 25"/>
          <p:cNvSpPr txBox="1"/>
          <p:nvPr/>
        </p:nvSpPr>
        <p:spPr>
          <a:xfrm>
            <a:off x="107505" y="142348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64920" y="332655"/>
            <a:ext cx="3270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i="1" dirty="0">
                <a:solidFill>
                  <a:srgbClr val="33CCCC"/>
                </a:solidFill>
                <a:latin typeface="Arial" pitchFamily="34" charset="0"/>
                <a:cs typeface="Arial" pitchFamily="34" charset="0"/>
              </a:rPr>
              <a:t>wild &amp; mild</a:t>
            </a:r>
          </a:p>
        </p:txBody>
      </p:sp>
    </p:spTree>
    <p:extLst>
      <p:ext uri="{BB962C8B-B14F-4D97-AF65-F5344CB8AC3E}">
        <p14:creationId xmlns:p14="http://schemas.microsoft.com/office/powerpoint/2010/main" val="239850834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5"/>
          <p:cNvSpPr txBox="1"/>
          <p:nvPr/>
        </p:nvSpPr>
        <p:spPr>
          <a:xfrm>
            <a:off x="107505" y="142348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1560" y="7309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7200" b="1" i="1" dirty="0" smtClean="0">
                <a:solidFill>
                  <a:srgbClr val="33CCCC"/>
                </a:solidFill>
                <a:latin typeface="Arial" pitchFamily="34" charset="0"/>
                <a:cs typeface="Arial" pitchFamily="34" charset="0"/>
              </a:rPr>
              <a:t>Auf Wiedersehen </a:t>
            </a:r>
          </a:p>
          <a:p>
            <a:pPr algn="ctr"/>
            <a:r>
              <a:rPr lang="de-AT" sz="7200" b="1" i="1" dirty="0" smtClean="0">
                <a:solidFill>
                  <a:srgbClr val="33CCCC"/>
                </a:solidFill>
                <a:latin typeface="Arial" pitchFamily="34" charset="0"/>
                <a:cs typeface="Arial" pitchFamily="34" charset="0"/>
              </a:rPr>
              <a:t>in Purgstall!</a:t>
            </a:r>
            <a:endParaRPr lang="de-AT" sz="7200" b="1" i="1" dirty="0">
              <a:solidFill>
                <a:srgbClr val="33CC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724200" y="3501008"/>
            <a:ext cx="3911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b="1" i="1" dirty="0" smtClean="0">
                <a:solidFill>
                  <a:srgbClr val="33CCCC"/>
                </a:solidFill>
                <a:latin typeface="Arial" pitchFamily="34" charset="0"/>
                <a:cs typeface="Arial" pitchFamily="34" charset="0"/>
              </a:rPr>
              <a:t>Wir freuen uns auf Euch!</a:t>
            </a:r>
            <a:endParaRPr lang="de-AT" sz="4000" b="1" i="1" dirty="0">
              <a:solidFill>
                <a:srgbClr val="33CC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942914" y="5157192"/>
            <a:ext cx="52565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solidFill>
                  <a:srgbClr val="FFFF00"/>
                </a:solidFill>
                <a:hlinkClick r:id="rId3"/>
              </a:rPr>
              <a:t>www.purgstall.at</a:t>
            </a:r>
            <a:endParaRPr lang="de-AT" sz="4000" b="1" dirty="0" smtClean="0">
              <a:solidFill>
                <a:srgbClr val="FFFF00"/>
              </a:solidFill>
            </a:endParaRPr>
          </a:p>
          <a:p>
            <a:pPr algn="ctr"/>
            <a:r>
              <a:rPr lang="de-AT" sz="4000" b="1" dirty="0" smtClean="0">
                <a:solidFill>
                  <a:srgbClr val="FFFF00"/>
                </a:solidFill>
                <a:hlinkClick r:id="rId4"/>
              </a:rPr>
              <a:t>www.erlaufschlucht.at</a:t>
            </a:r>
            <a:endParaRPr lang="de-AT" sz="4000" b="1" dirty="0" smtClean="0">
              <a:solidFill>
                <a:srgbClr val="FFFF00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978793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18952F-0A8B-4625-B614-D640B68AD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Animiertes Bild und eine Überschrift, die von rechts auf die Folie gezogen werden</Template>
  <TotalTime>0</TotalTime>
  <Words>265</Words>
  <Application>Microsoft Office PowerPoint</Application>
  <PresentationFormat>Bildschirmpräsentation (4:3)</PresentationFormat>
  <Paragraphs>102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2016-05-31T08:55:44Z</dcterms:created>
  <dcterms:modified xsi:type="dcterms:W3CDTF">2016-06-02T07:05:15Z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TC018814289991</vt:lpwstr>
  </property>
</Properties>
</file>